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87" r:id="rId4"/>
    <p:sldId id="288" r:id="rId5"/>
    <p:sldId id="305" r:id="rId6"/>
    <p:sldId id="290" r:id="rId7"/>
    <p:sldId id="291" r:id="rId8"/>
    <p:sldId id="293" r:id="rId9"/>
    <p:sldId id="278" r:id="rId10"/>
    <p:sldId id="292" r:id="rId11"/>
    <p:sldId id="280" r:id="rId12"/>
    <p:sldId id="283" r:id="rId13"/>
    <p:sldId id="284" r:id="rId14"/>
    <p:sldId id="285" r:id="rId15"/>
    <p:sldId id="286" r:id="rId16"/>
    <p:sldId id="304" r:id="rId17"/>
    <p:sldId id="281" r:id="rId18"/>
    <p:sldId id="289" r:id="rId19"/>
    <p:sldId id="282" r:id="rId20"/>
    <p:sldId id="296" r:id="rId21"/>
    <p:sldId id="294" r:id="rId22"/>
    <p:sldId id="297" r:id="rId23"/>
    <p:sldId id="295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4839"/>
    <a:srgbClr val="7F6000"/>
    <a:srgbClr val="BF9000"/>
    <a:srgbClr val="584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93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68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388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963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538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20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566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98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778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59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67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90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31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16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3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9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02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3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27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832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58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41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18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61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learningapps.org/watch?v=psopscnbt2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12" Type="http://schemas.openxmlformats.org/officeDocument/2006/relationships/hyperlink" Target="https://learningapps.org/watch?v=pq257o0fa2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19" y="1216947"/>
            <a:ext cx="2142309" cy="2012705"/>
          </a:xfrm>
          <a:prstGeom prst="ellipse">
            <a:avLst/>
          </a:prstGeom>
          <a:gradFill>
            <a:gsLst>
              <a:gs pos="0">
                <a:srgbClr val="FFFF00"/>
              </a:gs>
              <a:gs pos="29000">
                <a:srgbClr val="FFC000"/>
              </a:gs>
              <a:gs pos="87000">
                <a:srgbClr val="FBE1A8"/>
              </a:gs>
              <a:gs pos="96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69062" y="1849404"/>
            <a:ext cx="8307251" cy="4524315"/>
          </a:xfrm>
          <a:prstGeom prst="rect">
            <a:avLst/>
          </a:prstGeom>
          <a:gradFill>
            <a:gsLst>
              <a:gs pos="0">
                <a:srgbClr val="FFFF00"/>
              </a:gs>
              <a:gs pos="83000">
                <a:srgbClr val="FFC000"/>
              </a:gs>
              <a:gs pos="23000">
                <a:srgbClr val="FFC000"/>
              </a:gs>
              <a:gs pos="98000">
                <a:schemeClr val="bg1">
                  <a:lumMod val="85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6000">
                  <a:schemeClr val="accent6">
                    <a:lumMod val="75000"/>
                  </a:schemeClr>
                </a:gs>
                <a:gs pos="60000">
                  <a:schemeClr val="accent1">
                    <a:lumMod val="45000"/>
                    <a:lumOff val="55000"/>
                  </a:schemeClr>
                </a:gs>
                <a:gs pos="81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2400" dirty="0" smtClean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223505"/>
            <a:ext cx="12192000" cy="769937"/>
          </a:xfrm>
          <a:prstGeom prst="rect">
            <a:avLst/>
          </a:prstGeom>
          <a:gradFill>
            <a:gsLst>
              <a:gs pos="0">
                <a:srgbClr val="FFFF00"/>
              </a:gs>
              <a:gs pos="29000">
                <a:srgbClr val="FFC000"/>
              </a:gs>
              <a:gs pos="83000">
                <a:srgbClr val="FBE1A8"/>
              </a:gs>
              <a:gs pos="96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Bevezetés:</a:t>
            </a:r>
            <a:r>
              <a:rPr kumimoji="0" lang="hu-HU" altLang="hu-HU" sz="44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Jézus, </a:t>
            </a: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király</a:t>
            </a:r>
          </a:p>
        </p:txBody>
      </p:sp>
      <p:sp>
        <p:nvSpPr>
          <p:cNvPr id="6" name="Téglalap 5"/>
          <p:cNvSpPr/>
          <p:nvPr/>
        </p:nvSpPr>
        <p:spPr>
          <a:xfrm>
            <a:off x="313501" y="3761147"/>
            <a:ext cx="2939143" cy="2612572"/>
          </a:xfrm>
          <a:prstGeom prst="rect">
            <a:avLst/>
          </a:prstGeom>
          <a:gradFill>
            <a:gsLst>
              <a:gs pos="0">
                <a:srgbClr val="FFFF00"/>
              </a:gs>
              <a:gs pos="29000">
                <a:srgbClr val="FFC000"/>
              </a:gs>
              <a:gs pos="80000">
                <a:srgbClr val="FFC00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70000">
                  <a:schemeClr val="accent6">
                    <a:lumMod val="60000"/>
                    <a:lumOff val="40000"/>
                  </a:schemeClr>
                </a:gs>
                <a:gs pos="89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912479">
            <a:off x="1539137" y="420178"/>
            <a:ext cx="1596478" cy="72664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0324720" flipV="1">
            <a:off x="8916451" y="505040"/>
            <a:ext cx="1905696" cy="7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5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1" b="96822" l="1201" r="99314">
                        <a14:foregroundMark x1="91938" y1="91963" x2="91938" y2="91963"/>
                        <a14:foregroundMark x1="81304" y1="87850" x2="81304" y2="87850"/>
                        <a14:foregroundMark x1="84734" y1="88224" x2="84734" y2="88224"/>
                        <a14:foregroundMark x1="30703" y1="86729" x2="30703" y2="86729"/>
                        <a14:foregroundMark x1="7376" y1="85421" x2="7376" y2="85421"/>
                        <a14:foregroundMark x1="4288" y1="84299" x2="4288" y2="84299"/>
                        <a14:foregroundMark x1="10120" y1="53271" x2="10120" y2="53271"/>
                        <a14:foregroundMark x1="15437" y1="48037" x2="15437" y2="48037"/>
                        <a14:foregroundMark x1="12693" y1="48972" x2="12693" y2="48972"/>
                        <a14:foregroundMark x1="5146" y1="51215" x2="5146" y2="51215"/>
                        <a14:foregroundMark x1="24014" y1="47103" x2="24014" y2="47103"/>
                        <a14:foregroundMark x1="19726" y1="48037" x2="19726" y2="48037"/>
                        <a14:foregroundMark x1="22127" y1="47290" x2="22127" y2="47290"/>
                        <a14:foregroundMark x1="26587" y1="47664" x2="26587" y2="47664"/>
                        <a14:foregroundMark x1="6346" y1="59626" x2="6346" y2="59626"/>
                        <a14:foregroundMark x1="90051" y1="92523" x2="90051" y2="92523"/>
                        <a14:foregroundMark x1="87822" y1="92150" x2="87822" y2="92150"/>
                        <a14:foregroundMark x1="93654" y1="92150" x2="93654" y2="92150"/>
                        <a14:foregroundMark x1="88679" y1="90467" x2="88679" y2="90467"/>
                        <a14:foregroundMark x1="90395" y1="90467" x2="90395" y2="90467"/>
                        <a14:foregroundMark x1="92110" y1="90467" x2="92110" y2="90467"/>
                        <a14:backgroundMark x1="17153" y1="66355" x2="17153" y2="66355"/>
                        <a14:backgroundMark x1="49400" y1="50280" x2="49400" y2="50280"/>
                        <a14:backgroundMark x1="45626" y1="49346" x2="45626" y2="49346"/>
                        <a14:backgroundMark x1="60034" y1="60187" x2="60034" y2="60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2721" y="627019"/>
            <a:ext cx="5997615" cy="5503816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1232452" y="1848678"/>
            <a:ext cx="4591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accent4">
                    <a:lumMod val="75000"/>
                  </a:schemeClr>
                </a:solidFill>
              </a:rPr>
              <a:t>JÉZUS MEGTART</a:t>
            </a:r>
            <a:endParaRPr lang="hu-H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15618" y="3190461"/>
            <a:ext cx="54565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„Mert az Emberfia azért jött, hogy megkeresse és megtartsa az elveszettet.”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Lukács evangéliuma 19,10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8" b="96403" l="2595" r="98603"/>
                    </a14:imgEffect>
                  </a14:imgLayer>
                </a14:imgProps>
              </a:ext>
            </a:extLst>
          </a:blip>
          <a:srcRect l="11774"/>
          <a:stretch/>
        </p:blipFill>
        <p:spPr>
          <a:xfrm>
            <a:off x="0" y="1232452"/>
            <a:ext cx="5512526" cy="520058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788426" y="1729409"/>
            <a:ext cx="4373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accent4">
                    <a:lumMod val="75000"/>
                  </a:schemeClr>
                </a:solidFill>
              </a:rPr>
              <a:t>JÉZUS FELÜDÍT</a:t>
            </a:r>
            <a:endParaRPr lang="hu-H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385890" y="3150704"/>
            <a:ext cx="5178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„Ha valaki szomjazik, jöjjön hozzám, </a:t>
            </a:r>
          </a:p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és igyék!”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János evangéliuma 7,37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4" b="99696" l="0" r="99094">
                        <a14:foregroundMark x1="14955" y1="13070" x2="14955" y2="13070"/>
                        <a14:foregroundMark x1="14804" y1="9726" x2="14804" y2="9726"/>
                        <a14:foregroundMark x1="14502" y1="7903" x2="14502" y2="7903"/>
                        <a14:foregroundMark x1="20544" y1="18845" x2="20544" y2="18845"/>
                        <a14:foregroundMark x1="21450" y1="17325" x2="21450" y2="17325"/>
                        <a14:foregroundMark x1="21903" y1="16717" x2="21903" y2="16717"/>
                        <a14:foregroundMark x1="24320" y1="31611" x2="24320" y2="31611"/>
                        <a14:foregroundMark x1="25378" y1="31307" x2="25378" y2="31307"/>
                        <a14:foregroundMark x1="21903" y1="42857" x2="21903" y2="42857"/>
                        <a14:foregroundMark x1="23414" y1="44073" x2="23414" y2="44073"/>
                        <a14:foregroundMark x1="5438" y1="17933" x2="5438" y2="17933"/>
                        <a14:foregroundMark x1="5136" y1="20061" x2="5136" y2="20061"/>
                        <a14:foregroundMark x1="2266" y1="31307" x2="2266" y2="31307"/>
                        <a14:foregroundMark x1="5589" y1="47112" x2="5589" y2="47112"/>
                        <a14:foregroundMark x1="4834" y1="48632" x2="4834" y2="48632"/>
                        <a14:foregroundMark x1="12689" y1="41337" x2="12689" y2="41337"/>
                        <a14:backgroundMark x1="6495" y1="4559" x2="6495" y2="4559"/>
                        <a14:backgroundMark x1="7855" y1="3040" x2="7855" y2="3040"/>
                        <a14:backgroundMark x1="3927" y1="3647" x2="3927" y2="3647"/>
                        <a14:backgroundMark x1="1360" y1="16109" x2="1360" y2="16109"/>
                        <a14:backgroundMark x1="604" y1="19757" x2="604" y2="19757"/>
                        <a14:backgroundMark x1="906" y1="52584" x2="906" y2="52584"/>
                        <a14:backgroundMark x1="604" y1="48328" x2="604" y2="48328"/>
                        <a14:backgroundMark x1="453" y1="22796" x2="453" y2="22796"/>
                        <a14:backgroundMark x1="604" y1="25532" x2="604" y2="25532"/>
                        <a14:backgroundMark x1="9668" y1="4559" x2="9668" y2="4559"/>
                        <a14:backgroundMark x1="13142" y1="3951" x2="13142" y2="3951"/>
                        <a14:backgroundMark x1="25378" y1="50760" x2="25378" y2="50760"/>
                        <a14:backgroundMark x1="23867" y1="51976" x2="23867" y2="51976"/>
                        <a14:backgroundMark x1="755" y1="45897" x2="755" y2="45897"/>
                        <a14:backgroundMark x1="7251" y1="57143" x2="7251" y2="57143"/>
                        <a14:backgroundMark x1="19789" y1="10638" x2="19789" y2="10638"/>
                        <a14:backgroundMark x1="17825" y1="9726" x2="17825" y2="9726"/>
                        <a14:backgroundMark x1="24622" y1="20669" x2="24622" y2="20669"/>
                        <a14:backgroundMark x1="21752" y1="49848" x2="21752" y2="49848"/>
                        <a14:backgroundMark x1="6798" y1="51976" x2="6798" y2="51976"/>
                        <a14:backgroundMark x1="2719" y1="44377" x2="2719" y2="44377"/>
                        <a14:backgroundMark x1="1360" y1="39818" x2="1360" y2="39818"/>
                        <a14:backgroundMark x1="1208" y1="37082" x2="1208" y2="37082"/>
                        <a14:backgroundMark x1="3927" y1="39514" x2="3927" y2="39514"/>
                        <a14:backgroundMark x1="22961" y1="37386" x2="22961" y2="37386"/>
                        <a14:backgroundMark x1="21450" y1="47112" x2="21450" y2="47112"/>
                        <a14:backgroundMark x1="20544" y1="51064" x2="20544" y2="51064"/>
                        <a14:backgroundMark x1="1662" y1="26140" x2="1662" y2="26140"/>
                        <a14:backgroundMark x1="10574" y1="15502" x2="10574" y2="15502"/>
                        <a14:backgroundMark x1="10574" y1="22188" x2="10574" y2="22188"/>
                        <a14:backgroundMark x1="10423" y1="30091" x2="10423" y2="30091"/>
                        <a14:backgroundMark x1="17523" y1="52888" x2="17523" y2="52888"/>
                        <a14:backgroundMark x1="15257" y1="54711" x2="15257" y2="54711"/>
                        <a14:backgroundMark x1="19335" y1="54103" x2="19335" y2="54103"/>
                        <a14:backgroundMark x1="21903" y1="53799" x2="21903" y2="53799"/>
                        <a14:backgroundMark x1="25378" y1="55015" x2="25378" y2="55015"/>
                        <a14:backgroundMark x1="23867" y1="54711" x2="23867" y2="54711"/>
                        <a14:backgroundMark x1="24320" y1="59271" x2="24320" y2="59271"/>
                        <a14:backgroundMark x1="28248" y1="55927" x2="28248" y2="55927"/>
                        <a14:backgroundMark x1="31118" y1="55015" x2="31118" y2="55015"/>
                        <a14:backgroundMark x1="29909" y1="53799" x2="29909" y2="53799"/>
                        <a14:backgroundMark x1="21601" y1="56231" x2="21601" y2="56231"/>
                        <a14:backgroundMark x1="23112" y1="59271" x2="23112" y2="59271"/>
                        <a14:backgroundMark x1="26133" y1="59574" x2="26133" y2="59574"/>
                      </a14:backgroundRemoval>
                    </a14:imgEffect>
                  </a14:imgLayer>
                </a14:imgProps>
              </a:ext>
            </a:extLst>
          </a:blip>
          <a:srcRect l="8686" t="19399" r="80733" b="42987"/>
          <a:stretch/>
        </p:blipFill>
        <p:spPr>
          <a:xfrm>
            <a:off x="5276258" y="1920901"/>
            <a:ext cx="1033669" cy="1826149"/>
          </a:xfrm>
          <a:prstGeom prst="rect">
            <a:avLst/>
          </a:prstGeom>
          <a:effectLst>
            <a:glow rad="7874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4" b="99696" l="0" r="99094">
                        <a14:foregroundMark x1="14955" y1="13070" x2="14955" y2="13070"/>
                        <a14:foregroundMark x1="14804" y1="9726" x2="14804" y2="9726"/>
                        <a14:foregroundMark x1="14502" y1="7903" x2="14502" y2="7903"/>
                        <a14:foregroundMark x1="20544" y1="18845" x2="20544" y2="18845"/>
                        <a14:foregroundMark x1="21450" y1="17325" x2="21450" y2="17325"/>
                        <a14:foregroundMark x1="21903" y1="16717" x2="21903" y2="16717"/>
                        <a14:foregroundMark x1="24320" y1="31611" x2="24320" y2="31611"/>
                        <a14:foregroundMark x1="25378" y1="31307" x2="25378" y2="31307"/>
                        <a14:foregroundMark x1="5438" y1="17933" x2="5438" y2="17933"/>
                        <a14:foregroundMark x1="5136" y1="20061" x2="5136" y2="20061"/>
                        <a14:foregroundMark x1="2266" y1="31307" x2="2266" y2="31307"/>
                        <a14:backgroundMark x1="6495" y1="4559" x2="6495" y2="4559"/>
                        <a14:backgroundMark x1="7855" y1="3040" x2="7855" y2="3040"/>
                        <a14:backgroundMark x1="3927" y1="3647" x2="3927" y2="3647"/>
                        <a14:backgroundMark x1="1360" y1="16109" x2="1360" y2="16109"/>
                        <a14:backgroundMark x1="604" y1="19757" x2="604" y2="19757"/>
                        <a14:backgroundMark x1="906" y1="52584" x2="906" y2="52584"/>
                        <a14:backgroundMark x1="604" y1="48328" x2="604" y2="48328"/>
                        <a14:backgroundMark x1="453" y1="22796" x2="453" y2="22796"/>
                        <a14:backgroundMark x1="604" y1="25532" x2="604" y2="25532"/>
                        <a14:backgroundMark x1="9668" y1="4559" x2="9668" y2="4559"/>
                        <a14:backgroundMark x1="13142" y1="3951" x2="13142" y2="3951"/>
                        <a14:backgroundMark x1="755" y1="45897" x2="755" y2="45897"/>
                        <a14:backgroundMark x1="19789" y1="10638" x2="19789" y2="10638"/>
                        <a14:backgroundMark x1="17825" y1="9726" x2="17825" y2="9726"/>
                        <a14:backgroundMark x1="24622" y1="20669" x2="24622" y2="20669"/>
                        <a14:backgroundMark x1="2719" y1="44377" x2="2719" y2="44377"/>
                        <a14:backgroundMark x1="1360" y1="39818" x2="1360" y2="39818"/>
                        <a14:backgroundMark x1="1208" y1="37082" x2="1208" y2="37082"/>
                        <a14:backgroundMark x1="3927" y1="39514" x2="3927" y2="39514"/>
                        <a14:backgroundMark x1="22961" y1="37386" x2="22961" y2="37386"/>
                        <a14:backgroundMark x1="1662" y1="26140" x2="1662" y2="26140"/>
                        <a14:backgroundMark x1="18580" y1="40122" x2="18580" y2="40122"/>
                      </a14:backgroundRemoval>
                    </a14:imgEffect>
                  </a14:imgLayer>
                </a14:imgProps>
              </a:ext>
            </a:extLst>
          </a:blip>
          <a:srcRect t="32735"/>
          <a:stretch/>
        </p:blipFill>
        <p:spPr>
          <a:xfrm>
            <a:off x="4648769" y="2741219"/>
            <a:ext cx="8478653" cy="283434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162595" y="1269231"/>
            <a:ext cx="363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accent4">
                    <a:lumMod val="75000"/>
                  </a:schemeClr>
                </a:solidFill>
              </a:rPr>
              <a:t>JÉZUS VEZET</a:t>
            </a:r>
            <a:endParaRPr lang="hu-H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55916" y="2741219"/>
            <a:ext cx="524369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„Én világosságul </a:t>
            </a:r>
          </a:p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jöttem a világba, </a:t>
            </a:r>
          </a:p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hogy aki hisz </a:t>
            </a:r>
            <a:r>
              <a:rPr lang="hu-HU" sz="3600" dirty="0" err="1" smtClean="0">
                <a:solidFill>
                  <a:schemeClr val="accent4">
                    <a:lumMod val="75000"/>
                  </a:schemeClr>
                </a:solidFill>
              </a:rPr>
              <a:t>énbennem</a:t>
            </a:r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, ne maradjon </a:t>
            </a:r>
          </a:p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a sötétségben.”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János evangéliuma 12,46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40" r="987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659" y="1314994"/>
            <a:ext cx="7061341" cy="447620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78672" y="1602177"/>
            <a:ext cx="559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accent4">
                    <a:lumMod val="75000"/>
                  </a:schemeClr>
                </a:solidFill>
              </a:rPr>
              <a:t>JÉZUS MEGSZABADÍT</a:t>
            </a:r>
            <a:endParaRPr lang="hu-H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88124" y="3113544"/>
            <a:ext cx="45807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„Ha tehát a Fiú megszabadít titeket, valóban szabadok lesztek.”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János evangéliuma 8,36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2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6" b="100000" l="1839" r="998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634" y="1372968"/>
            <a:ext cx="6000828" cy="451547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688182" y="711248"/>
            <a:ext cx="4632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solidFill>
                  <a:schemeClr val="accent4">
                    <a:lumMod val="75000"/>
                  </a:schemeClr>
                </a:solidFill>
              </a:rPr>
              <a:t>JÉZUS BÉKESSÉGET AD</a:t>
            </a:r>
            <a:endParaRPr lang="hu-H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947953" y="2566352"/>
            <a:ext cx="61134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„Jöjjetek énhozzám </a:t>
            </a:r>
          </a:p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mindnyájan, </a:t>
            </a:r>
          </a:p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akik megfáradtatok </a:t>
            </a:r>
          </a:p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és meg vagytok terhelve, </a:t>
            </a:r>
          </a:p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és én megnyugvást adok nektek.”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Máté evangéliuma 11,28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698227" y="564013"/>
            <a:ext cx="9814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</a:rPr>
              <a:t>Számodra melyik Jézus legfontosabb, legörömtelibb ígérete, </a:t>
            </a:r>
          </a:p>
          <a:p>
            <a:pPr algn="ctr"/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</a:rPr>
              <a:t>az imént felsoroltak közül?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86872" cy="1365825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3"/>
          <a:srcRect l="7203" r="7364"/>
          <a:stretch/>
        </p:blipFill>
        <p:spPr>
          <a:xfrm>
            <a:off x="2246245" y="2160541"/>
            <a:ext cx="2236304" cy="2689754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4"/>
          <a:srcRect l="4101" r="5329"/>
          <a:stretch/>
        </p:blipFill>
        <p:spPr>
          <a:xfrm>
            <a:off x="1" y="2160540"/>
            <a:ext cx="2246244" cy="2689753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5"/>
          <a:srcRect l="5013" r="5246"/>
          <a:stretch/>
        </p:blipFill>
        <p:spPr>
          <a:xfrm>
            <a:off x="9547640" y="2161705"/>
            <a:ext cx="2644360" cy="2688587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6096" r="564"/>
          <a:stretch/>
        </p:blipFill>
        <p:spPr>
          <a:xfrm>
            <a:off x="6873461" y="2160540"/>
            <a:ext cx="2683566" cy="2689752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7"/>
          <a:srcRect l="3621" r="6846"/>
          <a:stretch/>
        </p:blipFill>
        <p:spPr>
          <a:xfrm>
            <a:off x="4467638" y="2160541"/>
            <a:ext cx="2415209" cy="268975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15" y="5492713"/>
            <a:ext cx="1397388" cy="136528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304930" y="5652136"/>
            <a:ext cx="6601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</a:rPr>
              <a:t>Beszélgessetek erről a padtársaddal!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ekerekített téglalap 19"/>
          <p:cNvSpPr/>
          <p:nvPr/>
        </p:nvSpPr>
        <p:spPr>
          <a:xfrm>
            <a:off x="4695861" y="4709262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C00000"/>
                </a:solidFill>
              </a:rPr>
              <a:t>HATALMA VAN</a:t>
            </a:r>
            <a:endParaRPr lang="hu-HU" sz="2400" dirty="0">
              <a:solidFill>
                <a:srgbClr val="C00000"/>
              </a:solidFill>
            </a:endParaRPr>
          </a:p>
        </p:txBody>
      </p:sp>
      <p:sp>
        <p:nvSpPr>
          <p:cNvPr id="21" name="Lekerekített téglalap 20"/>
          <p:cNvSpPr/>
          <p:nvPr/>
        </p:nvSpPr>
        <p:spPr>
          <a:xfrm>
            <a:off x="8145893" y="4709260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C00000"/>
                </a:solidFill>
              </a:rPr>
              <a:t>ÖRÖKKÉVALÓ</a:t>
            </a:r>
            <a:endParaRPr lang="hu-HU" sz="2400" dirty="0">
              <a:solidFill>
                <a:srgbClr val="C00000"/>
              </a:solidFill>
            </a:endParaRPr>
          </a:p>
        </p:txBody>
      </p:sp>
      <p:sp>
        <p:nvSpPr>
          <p:cNvPr id="17" name="Lekerekített téglalap 16"/>
          <p:cNvSpPr/>
          <p:nvPr/>
        </p:nvSpPr>
        <p:spPr>
          <a:xfrm>
            <a:off x="1201969" y="3501635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C00000"/>
                </a:solidFill>
              </a:rPr>
              <a:t>GYÓGYÍTÓ</a:t>
            </a:r>
            <a:endParaRPr lang="hu-HU" sz="2400" dirty="0">
              <a:solidFill>
                <a:srgbClr val="C00000"/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1205500" y="4714955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C00000"/>
                </a:solidFill>
              </a:rPr>
              <a:t>MINDENT TUDÓ</a:t>
            </a:r>
            <a:endParaRPr lang="hu-HU" sz="2400" dirty="0">
              <a:solidFill>
                <a:srgbClr val="C00000"/>
              </a:solidFill>
            </a:endParaRPr>
          </a:p>
        </p:txBody>
      </p:sp>
      <p:sp>
        <p:nvSpPr>
          <p:cNvPr id="18" name="Lekerekített téglalap 17"/>
          <p:cNvSpPr/>
          <p:nvPr/>
        </p:nvSpPr>
        <p:spPr>
          <a:xfrm>
            <a:off x="4695861" y="3496182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C00000"/>
                </a:solidFill>
              </a:rPr>
              <a:t>MINDENHATÓ</a:t>
            </a:r>
            <a:endParaRPr lang="hu-HU" sz="2400" dirty="0">
              <a:solidFill>
                <a:srgbClr val="C00000"/>
              </a:solidFill>
            </a:endParaRPr>
          </a:p>
        </p:txBody>
      </p:sp>
      <p:sp>
        <p:nvSpPr>
          <p:cNvPr id="19" name="Lekerekített téglalap 18"/>
          <p:cNvSpPr/>
          <p:nvPr/>
        </p:nvSpPr>
        <p:spPr>
          <a:xfrm>
            <a:off x="8145892" y="3491591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C00000"/>
                </a:solidFill>
              </a:rPr>
              <a:t>SZELÍD</a:t>
            </a:r>
            <a:endParaRPr lang="hu-HU" sz="2400" dirty="0">
              <a:solidFill>
                <a:srgbClr val="C00000"/>
              </a:solidFill>
            </a:endParaRPr>
          </a:p>
        </p:txBody>
      </p:sp>
      <p:sp>
        <p:nvSpPr>
          <p:cNvPr id="16" name="Lekerekített téglalap 15"/>
          <p:cNvSpPr/>
          <p:nvPr/>
        </p:nvSpPr>
        <p:spPr>
          <a:xfrm>
            <a:off x="8145890" y="2331066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C00000"/>
                </a:solidFill>
              </a:rPr>
              <a:t>MEGBOCSÁTÓ</a:t>
            </a:r>
            <a:endParaRPr lang="hu-HU" sz="2400" dirty="0">
              <a:solidFill>
                <a:srgbClr val="C00000"/>
              </a:solidFill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4695861" y="2330951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C00000"/>
                </a:solidFill>
              </a:rPr>
              <a:t>ALÁZATOS</a:t>
            </a:r>
            <a:endParaRPr lang="hu-HU" sz="2400" dirty="0">
              <a:solidFill>
                <a:srgbClr val="C00000"/>
              </a:solidFill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1201969" y="2336519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C00000"/>
                </a:solidFill>
              </a:rPr>
              <a:t>IRGALMAS</a:t>
            </a:r>
            <a:endParaRPr lang="hu-HU" sz="2400" dirty="0">
              <a:solidFill>
                <a:srgbClr val="C0000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463039" y="286060"/>
            <a:ext cx="10427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Jézus, Isten Fiaként nem uralkodni jött. </a:t>
            </a:r>
            <a:r>
              <a:rPr lang="hu-HU" sz="2400" dirty="0">
                <a:solidFill>
                  <a:schemeClr val="accent4">
                    <a:lumMod val="75000"/>
                  </a:schemeClr>
                </a:solidFill>
              </a:rPr>
              <a:t>S</a:t>
            </a: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zolgáló királyként járt itt a Földön. Isten szeretetét és megbocsátását hozta az embereknek.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1201965" y="2334236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ALIRGMSA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4695861" y="2336518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ÁATLZASO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8145887" y="2330951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GMEOCBSÁÓT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8145888" y="3501634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ÍELSZD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4695861" y="3501635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ENMINDÓHAT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4695861" y="4709261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TAHMAAL AVN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1201964" y="4709145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300" dirty="0" smtClean="0">
                <a:solidFill>
                  <a:schemeClr val="accent6">
                    <a:lumMod val="50000"/>
                  </a:schemeClr>
                </a:solidFill>
              </a:rPr>
              <a:t>NDMIENUDÓTT</a:t>
            </a:r>
            <a:endParaRPr lang="hu-HU" sz="23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1201964" y="3501634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YYGÓÓGÍT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8145893" y="4709145"/>
            <a:ext cx="2473235" cy="9318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LÓKKÖÖÉVAR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634144" y="1281735"/>
            <a:ext cx="11751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>
                <a:solidFill>
                  <a:schemeClr val="accent6">
                    <a:lumMod val="50000"/>
                  </a:schemeClr>
                </a:solidFill>
              </a:rPr>
              <a:t>Fejtsd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 meg az alábbi betűrejtvényeket és megtudhatod, hogy ígéretein túl, </a:t>
            </a:r>
          </a:p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milyen tulajdonságai is voltak Jézusnak!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" y="5935263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Miután megfejtetted a rejtvényeket, válaszaidat leellenőrizheted, ha a szóra </a:t>
            </a:r>
            <a:r>
              <a:rPr lang="hu-HU" sz="2400" dirty="0" err="1" smtClean="0">
                <a:solidFill>
                  <a:schemeClr val="accent6">
                    <a:lumMod val="50000"/>
                  </a:schemeClr>
                </a:solidFill>
              </a:rPr>
              <a:t>kattintasz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86872" cy="13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18458" y="5601229"/>
            <a:ext cx="1079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574839"/>
                </a:solidFill>
              </a:rPr>
              <a:t>Te szeretnél egy ilyen királynak az országában élni?</a:t>
            </a:r>
            <a:endParaRPr lang="hu-HU" sz="3600" dirty="0">
              <a:solidFill>
                <a:srgbClr val="574839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18458" y="634412"/>
            <a:ext cx="3533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chemeClr val="accent4">
                    <a:lumMod val="50000"/>
                  </a:schemeClr>
                </a:solidFill>
              </a:rPr>
              <a:t>Jézus tehát:</a:t>
            </a:r>
            <a:endParaRPr lang="hu-HU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4555700" y="772913"/>
            <a:ext cx="2576975" cy="55399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IRGALMAS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7448771" y="772913"/>
            <a:ext cx="2576971" cy="5575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ALÁZATOS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4555700" y="1705750"/>
            <a:ext cx="2576974" cy="58405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MEGBOCSÁTÓ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4555700" y="2663444"/>
            <a:ext cx="2576973" cy="6238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GYÓGYÍTÓ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7448770" y="1701110"/>
            <a:ext cx="2576972" cy="58869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MINDENHATÓ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7448769" y="2663444"/>
            <a:ext cx="2576973" cy="5923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SZELÍD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7448771" y="3672308"/>
            <a:ext cx="2576972" cy="5973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MINDENT TUDÓ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7448770" y="4673402"/>
            <a:ext cx="2576973" cy="65359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HATALMA VAN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4555701" y="3663022"/>
            <a:ext cx="2576973" cy="60660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ÖRÖKKÉVALÓ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146237" y="4584701"/>
            <a:ext cx="2409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chemeClr val="accent4">
                    <a:lumMod val="50000"/>
                  </a:schemeClr>
                </a:solidFill>
              </a:rPr>
              <a:t>KIRÁLY,</a:t>
            </a:r>
            <a:endParaRPr lang="hu-HU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603217" y="4584700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chemeClr val="accent4">
                    <a:lumMod val="75000"/>
                  </a:schemeClr>
                </a:solidFill>
              </a:rPr>
              <a:t>AKINEK</a:t>
            </a:r>
            <a:endParaRPr lang="hu-HU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389353" y="4584700"/>
            <a:ext cx="489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rgbClr val="7F6000"/>
                </a:solidFill>
              </a:rPr>
              <a:t>!</a:t>
            </a:r>
            <a:endParaRPr lang="hu-HU" sz="4800" dirty="0">
              <a:solidFill>
                <a:srgbClr val="7F6000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3" b="97201" l="1782" r="100000">
                        <a14:foregroundMark x1="72717" y1="80301" x2="72717" y2="80301"/>
                        <a14:foregroundMark x1="71269" y1="81378" x2="71269" y2="81378"/>
                        <a14:foregroundMark x1="77394" y1="90958" x2="77394" y2="90958"/>
                        <a14:foregroundMark x1="4009" y1="69752" x2="4009" y2="69752"/>
                        <a14:foregroundMark x1="3452" y1="82992" x2="3452" y2="82992"/>
                        <a14:foregroundMark x1="16481" y1="36921" x2="16481" y2="36921"/>
                        <a14:foregroundMark x1="15256" y1="35522" x2="15256" y2="35522"/>
                        <a14:foregroundMark x1="12695" y1="28418" x2="12695" y2="28418"/>
                        <a14:foregroundMark x1="13474" y1="23358" x2="13474" y2="23358"/>
                        <a14:foregroundMark x1="13474" y1="20990" x2="13474" y2="20990"/>
                        <a14:foregroundMark x1="81403" y1="81701" x2="81403" y2="81701"/>
                        <a14:foregroundMark x1="80512" y1="65231" x2="80512" y2="65231"/>
                        <a14:foregroundMark x1="92094" y1="69752" x2="92094" y2="69752"/>
                        <a14:foregroundMark x1="60134" y1="80517" x2="60134" y2="80517"/>
                        <a14:backgroundMark x1="96548" y1="40258" x2="96548" y2="40258"/>
                        <a14:backgroundMark x1="95991" y1="46932" x2="95991" y2="46932"/>
                        <a14:backgroundMark x1="93430" y1="45533" x2="93430" y2="45533"/>
                        <a14:backgroundMark x1="95212" y1="52960" x2="95212" y2="52960"/>
                        <a14:backgroundMark x1="95991" y1="49085" x2="95991" y2="49085"/>
                        <a14:backgroundMark x1="90089" y1="31109" x2="90089" y2="31109"/>
                        <a14:backgroundMark x1="68040" y1="35522" x2="68040" y2="35522"/>
                        <a14:backgroundMark x1="69042" y1="35522" x2="69042" y2="35522"/>
                        <a14:backgroundMark x1="71604" y1="30786" x2="71604" y2="30786"/>
                        <a14:backgroundMark x1="52784" y1="33154" x2="52784" y2="33154"/>
                        <a14:backgroundMark x1="8686" y1="37998" x2="8686" y2="37998"/>
                        <a14:backgroundMark x1="5679" y1="36814" x2="5679" y2="36814"/>
                        <a14:backgroundMark x1="55122" y1="54360" x2="55122" y2="54360"/>
                        <a14:backgroundMark x1="66036" y1="68891" x2="66036" y2="68891"/>
                        <a14:backgroundMark x1="21492" y1="84069" x2="21492" y2="84069"/>
                        <a14:backgroundMark x1="6236" y1="82992" x2="6236" y2="82992"/>
                        <a14:backgroundMark x1="5122" y1="68568" x2="5122" y2="68568"/>
                        <a14:backgroundMark x1="47996" y1="77933" x2="47996" y2="77933"/>
                        <a14:backgroundMark x1="40535" y1="65554" x2="40535" y2="65554"/>
                        <a14:backgroundMark x1="83742" y1="46717" x2="83742" y2="46717"/>
                      </a14:backgroundRemoval>
                    </a14:imgEffect>
                  </a14:imgLayer>
                </a14:imgProps>
              </a:ext>
            </a:extLst>
          </a:blip>
          <a:srcRect l="3168"/>
          <a:stretch/>
        </p:blipFill>
        <p:spPr>
          <a:xfrm>
            <a:off x="-1" y="1486800"/>
            <a:ext cx="3178629" cy="31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60" b="100000" l="1082" r="99256">
                        <a14:foregroundMark x1="22245" y1="46628" x2="22245" y2="46628"/>
                        <a14:foregroundMark x1="21704" y1="44721" x2="21704" y2="44721"/>
                        <a14:foregroundMark x1="23665" y1="64076" x2="23665" y2="64076"/>
                        <a14:backgroundMark x1="5409" y1="98680" x2="5409" y2="98680"/>
                        <a14:backgroundMark x1="52874" y1="98680" x2="52874" y2="98680"/>
                      </a14:backgroundRemoval>
                    </a14:imgEffect>
                  </a14:imgLayer>
                </a14:imgProps>
              </a:ext>
            </a:extLst>
          </a:blip>
          <a:srcRect l="9580"/>
          <a:stretch/>
        </p:blipFill>
        <p:spPr>
          <a:xfrm>
            <a:off x="1" y="1917174"/>
            <a:ext cx="9688286" cy="494082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016035" y="872666"/>
            <a:ext cx="9949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</a:rPr>
              <a:t>Emlékszel mit kiáltott a Jézust ünneplő tömeg virágvasárnap?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490651" y="1317265"/>
            <a:ext cx="9474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err="1" smtClean="0">
                <a:solidFill>
                  <a:schemeClr val="accent6">
                    <a:lumMod val="50000"/>
                  </a:schemeClr>
                </a:solidFill>
              </a:rPr>
              <a:t>Fejtsd</a:t>
            </a:r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</a:rPr>
              <a:t> meg a következő feladatot és megkapod a választ! </a:t>
            </a:r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Kattints ide</a:t>
            </a:r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Ellipszis buborék 5"/>
          <p:cNvSpPr/>
          <p:nvPr/>
        </p:nvSpPr>
        <p:spPr>
          <a:xfrm>
            <a:off x="4585059" y="4550616"/>
            <a:ext cx="1085366" cy="870857"/>
          </a:xfrm>
          <a:prstGeom prst="wedgeEllipseCallout">
            <a:avLst>
              <a:gd name="adj1" fmla="val 51786"/>
              <a:gd name="adj2" fmla="val -58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40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hu-H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2896469" y="2076656"/>
            <a:ext cx="1085366" cy="870857"/>
          </a:xfrm>
          <a:prstGeom prst="wedgeEllipseCallout">
            <a:avLst>
              <a:gd name="adj1" fmla="val 22901"/>
              <a:gd name="adj2" fmla="val 79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40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hu-H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5632841" y="2243233"/>
            <a:ext cx="1085366" cy="870857"/>
          </a:xfrm>
          <a:prstGeom prst="wedgeEllipseCallout">
            <a:avLst>
              <a:gd name="adj1" fmla="val -46905"/>
              <a:gd name="adj2" fmla="val 71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40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hu-H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Ellipszis buborék 8"/>
          <p:cNvSpPr/>
          <p:nvPr/>
        </p:nvSpPr>
        <p:spPr>
          <a:xfrm>
            <a:off x="1811103" y="2601910"/>
            <a:ext cx="1085366" cy="870857"/>
          </a:xfrm>
          <a:prstGeom prst="wedgeEllipseCallout">
            <a:avLst>
              <a:gd name="adj1" fmla="val 30925"/>
              <a:gd name="adj2" fmla="val 75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40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hu-H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536192" cy="150988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654629" y="263572"/>
            <a:ext cx="10310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chemeClr val="accent4">
                    <a:lumMod val="75000"/>
                  </a:schemeClr>
                </a:solidFill>
              </a:rPr>
              <a:t>Te is tartozhatsz az Ő országához, </a:t>
            </a:r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ha </a:t>
            </a:r>
            <a:r>
              <a:rPr lang="hu-HU" sz="2800" dirty="0">
                <a:solidFill>
                  <a:schemeClr val="accent4">
                    <a:lumMod val="75000"/>
                  </a:schemeClr>
                </a:solidFill>
              </a:rPr>
              <a:t>elfogadod Őt királyodnak</a:t>
            </a:r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!</a:t>
            </a:r>
            <a:r>
              <a:rPr lang="hu-HU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9089571" y="2678661"/>
            <a:ext cx="28760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rgbClr val="7F6000"/>
                </a:solidFill>
              </a:rPr>
              <a:t>A megfejtést te is mondd el hangosan, mintha ott lennél a tömegben!</a:t>
            </a:r>
            <a:endParaRPr lang="hu-HU" sz="2800" dirty="0">
              <a:solidFill>
                <a:srgbClr val="7F60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338457" y="5446718"/>
            <a:ext cx="3627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rgbClr val="7F6000"/>
                </a:solidFill>
              </a:rPr>
              <a:t>Ünnepeld </a:t>
            </a:r>
          </a:p>
          <a:p>
            <a:pPr algn="r"/>
            <a:r>
              <a:rPr lang="hu-HU" sz="2800" dirty="0" smtClean="0">
                <a:solidFill>
                  <a:srgbClr val="7F6000"/>
                </a:solidFill>
              </a:rPr>
              <a:t>JÉZUST, A KIRÁLYT!</a:t>
            </a:r>
            <a:endParaRPr lang="hu-HU" sz="2800" dirty="0">
              <a:solidFill>
                <a:srgbClr val="7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ékünk születék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773" y="2068264"/>
            <a:ext cx="1165997" cy="1165997"/>
          </a:xfrm>
          <a:prstGeom prst="rect">
            <a:avLst/>
          </a:prstGeom>
        </p:spPr>
      </p:pic>
      <p:grpSp>
        <p:nvGrpSpPr>
          <p:cNvPr id="2" name="Csoportba foglalás 1"/>
          <p:cNvGrpSpPr/>
          <p:nvPr/>
        </p:nvGrpSpPr>
        <p:grpSpPr>
          <a:xfrm>
            <a:off x="3916017" y="327991"/>
            <a:ext cx="8036875" cy="6221895"/>
            <a:chOff x="2816529" y="497863"/>
            <a:chExt cx="8661368" cy="59614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/>
            <a:srcRect b="33890"/>
            <a:stretch/>
          </p:blipFill>
          <p:spPr>
            <a:xfrm>
              <a:off x="2816529" y="497863"/>
              <a:ext cx="8661368" cy="5961480"/>
            </a:xfrm>
            <a:prstGeom prst="rect">
              <a:avLst/>
            </a:prstGeom>
          </p:spPr>
        </p:pic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5"/>
            <a:srcRect l="50294" t="76687" r="525" b="11750"/>
            <a:stretch/>
          </p:blipFill>
          <p:spPr>
            <a:xfrm>
              <a:off x="7147213" y="5399296"/>
              <a:ext cx="4330684" cy="1060048"/>
            </a:xfrm>
            <a:prstGeom prst="rect">
              <a:avLst/>
            </a:prstGeom>
          </p:spPr>
        </p:pic>
      </p:grp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784567" cy="17691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Lekerekített téglalap 6"/>
          <p:cNvSpPr/>
          <p:nvPr/>
        </p:nvSpPr>
        <p:spPr>
          <a:xfrm>
            <a:off x="209212" y="3533360"/>
            <a:ext cx="3409121" cy="3036406"/>
          </a:xfrm>
          <a:prstGeom prst="roundRect">
            <a:avLst/>
          </a:prstGeom>
          <a:solidFill>
            <a:srgbClr val="FFFFFF"/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1">
                    <a:lumMod val="45000"/>
                    <a:lumOff val="55000"/>
                  </a:schemeClr>
                </a:gs>
                <a:gs pos="76000">
                  <a:schemeClr val="accent6">
                    <a:lumMod val="40000"/>
                    <a:lumOff val="60000"/>
                  </a:schemeClr>
                </a:gs>
                <a:gs pos="93000">
                  <a:schemeClr val="accent6">
                    <a:lumMod val="7500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adjunk hálát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Istennek azért,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amiért elküldte értünk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Ő Fiát,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mi mennyei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Királyunkat!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" name="Kép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169673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pic>
        <p:nvPicPr>
          <p:cNvPr id="18" name="Kép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ekerekített téglalap 18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Lekerekített téglalap 19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4939748" y="2061774"/>
            <a:ext cx="56553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„Íme, királyod jön </a:t>
            </a:r>
          </a:p>
          <a:p>
            <a:pPr algn="ctr"/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hozzád, aki alázatos, </a:t>
            </a:r>
          </a:p>
          <a:p>
            <a:pPr algn="ctr"/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és szamárháton ül, igavonó állat csikóján.”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Máté evangéliuma 21,5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6" name="Ellipszis 5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74000">
                  <a:schemeClr val="bg1"/>
                </a:gs>
                <a:gs pos="99000">
                  <a:schemeClr val="accent6">
                    <a:lumMod val="75000"/>
                  </a:schemeClr>
                </a:gs>
                <a:gs pos="30000">
                  <a:schemeClr val="bg1"/>
                </a:gs>
                <a:gs pos="20000">
                  <a:schemeClr val="accent4">
                    <a:lumMod val="75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377318" y="5617542"/>
            <a:ext cx="4269962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7132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89510" y="2340986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371600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chemeClr val="accent4">
                    <a:lumMod val="75000"/>
                  </a:schemeClr>
                </a:gs>
                <a:gs pos="21000">
                  <a:schemeClr val="bg1"/>
                </a:gs>
                <a:gs pos="78000">
                  <a:schemeClr val="bg1"/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663649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2" y="4488347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9099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3641" cy="190805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168923" y="1966100"/>
            <a:ext cx="95587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accent4">
                    <a:lumMod val="75000"/>
                  </a:schemeClr>
                </a:solidFill>
              </a:rPr>
              <a:t>HA ÉN KIRÁLY LENNÉK</a:t>
            </a:r>
            <a:endParaRPr lang="hu-HU" sz="6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77072" y="5342640"/>
            <a:ext cx="11274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584300"/>
                </a:solidFill>
              </a:rPr>
              <a:t>Gyűjtsetek</a:t>
            </a:r>
            <a:r>
              <a:rPr lang="hu-HU" sz="2400" dirty="0" smtClean="0">
                <a:solidFill>
                  <a:srgbClr val="584300"/>
                </a:solidFill>
              </a:rPr>
              <a:t> ötleteket, és írjátok fel a táblára!</a:t>
            </a:r>
          </a:p>
          <a:p>
            <a:pPr algn="ctr"/>
            <a:r>
              <a:rPr lang="hu-HU" sz="2400" dirty="0" smtClean="0">
                <a:solidFill>
                  <a:srgbClr val="584300"/>
                </a:solidFill>
              </a:rPr>
              <a:t>Majd vizsgáljátok meg, hogy melyek azok az ötletek, amelyek egy királyságban </a:t>
            </a:r>
          </a:p>
          <a:p>
            <a:pPr algn="ctr"/>
            <a:r>
              <a:rPr lang="hu-HU" sz="2400" dirty="0" smtClean="0">
                <a:solidFill>
                  <a:srgbClr val="584300"/>
                </a:solidFill>
              </a:rPr>
              <a:t>a nép érdekeit szolgálják!</a:t>
            </a:r>
            <a:endParaRPr lang="hu-HU" sz="2400" dirty="0">
              <a:solidFill>
                <a:srgbClr val="584300"/>
              </a:solidFill>
            </a:endParaRPr>
          </a:p>
        </p:txBody>
      </p:sp>
      <p:sp>
        <p:nvSpPr>
          <p:cNvPr id="6" name="Ellipszis buborék 5"/>
          <p:cNvSpPr/>
          <p:nvPr/>
        </p:nvSpPr>
        <p:spPr>
          <a:xfrm>
            <a:off x="6909847" y="586754"/>
            <a:ext cx="2045618" cy="1185857"/>
          </a:xfrm>
          <a:prstGeom prst="wedgeEllipseCallout">
            <a:avLst>
              <a:gd name="adj1" fmla="val 47554"/>
              <a:gd name="adj2" fmla="val -7555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Milyen király lennél?</a:t>
            </a:r>
            <a:endParaRPr lang="hu-HU" dirty="0"/>
          </a:p>
        </p:txBody>
      </p:sp>
      <p:sp>
        <p:nvSpPr>
          <p:cNvPr id="7" name="Ellipszis buborék 6"/>
          <p:cNvSpPr/>
          <p:nvPr/>
        </p:nvSpPr>
        <p:spPr>
          <a:xfrm>
            <a:off x="8578392" y="3246881"/>
            <a:ext cx="2526382" cy="1185857"/>
          </a:xfrm>
          <a:prstGeom prst="wedgeEllipseCallout">
            <a:avLst>
              <a:gd name="adj1" fmla="val 84421"/>
              <a:gd name="adj2" fmla="val 950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Milyen intézkedéseket hoznál?</a:t>
            </a:r>
            <a:endParaRPr lang="hu-HU" dirty="0"/>
          </a:p>
        </p:txBody>
      </p:sp>
      <p:sp>
        <p:nvSpPr>
          <p:cNvPr id="8" name="Ellipszis buborék 7"/>
          <p:cNvSpPr/>
          <p:nvPr/>
        </p:nvSpPr>
        <p:spPr>
          <a:xfrm>
            <a:off x="487835" y="3172841"/>
            <a:ext cx="3307237" cy="1259897"/>
          </a:xfrm>
          <a:prstGeom prst="wedgeEllipseCallout">
            <a:avLst>
              <a:gd name="adj1" fmla="val -61718"/>
              <a:gd name="adj2" fmla="val 467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Milyen törvény lenne az, amit biztosan meghoznál?</a:t>
            </a:r>
            <a:endParaRPr lang="hu-HU" dirty="0"/>
          </a:p>
        </p:txBody>
      </p:sp>
      <p:sp>
        <p:nvSpPr>
          <p:cNvPr id="9" name="Ellipszis buborék 8"/>
          <p:cNvSpPr/>
          <p:nvPr/>
        </p:nvSpPr>
        <p:spPr>
          <a:xfrm>
            <a:off x="2506349" y="469800"/>
            <a:ext cx="2577446" cy="1292660"/>
          </a:xfrm>
          <a:prstGeom prst="wedgeEllipseCallout">
            <a:avLst>
              <a:gd name="adj1" fmla="val -45830"/>
              <a:gd name="adj2" fmla="val -6331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Hogyan szolgálnád az alattvalóid jólétét?</a:t>
            </a:r>
            <a:endParaRPr lang="hu-HU" dirty="0"/>
          </a:p>
        </p:txBody>
      </p:sp>
      <p:sp>
        <p:nvSpPr>
          <p:cNvPr id="10" name="Ellipszis buborék 9"/>
          <p:cNvSpPr/>
          <p:nvPr/>
        </p:nvSpPr>
        <p:spPr>
          <a:xfrm>
            <a:off x="4858339" y="3470240"/>
            <a:ext cx="2311924" cy="1292660"/>
          </a:xfrm>
          <a:prstGeom prst="wedgeEllipseCallout">
            <a:avLst>
              <a:gd name="adj1" fmla="val -20697"/>
              <a:gd name="adj2" fmla="val 6868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Szerinted egy királynak kell szolgálnia?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98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61000">
              <a:schemeClr val="accent1">
                <a:lumMod val="45000"/>
                <a:lumOff val="55000"/>
              </a:schemeClr>
            </a:gs>
            <a:gs pos="69000">
              <a:srgbClr val="E2C79A"/>
            </a:gs>
            <a:gs pos="93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10917807" y="1310311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0473065" y="369508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5" b="100000" l="1505" r="100000">
                        <a14:foregroundMark x1="14236" y1="95345" x2="14236" y2="95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63" y="1686316"/>
            <a:ext cx="5796309" cy="317098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96" b="98701" l="4908" r="967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30719" y="2265610"/>
            <a:ext cx="1797051" cy="2322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" b="39277" l="38489" r="97540">
                        <a14:foregroundMark x1="80141" y1="20964" x2="80141" y2="20964"/>
                        <a14:foregroundMark x1="80316" y1="11807" x2="80316" y2="11807"/>
                        <a14:foregroundMark x1="80141" y1="9157" x2="80141" y2="9157"/>
                        <a14:foregroundMark x1="76626" y1="7229" x2="76626" y2="7229"/>
                        <a14:foregroundMark x1="60808" y1="6506" x2="60808" y2="6506"/>
                        <a14:foregroundMark x1="59227" y1="7711" x2="59227" y2="7711"/>
                        <a14:foregroundMark x1="82953" y1="10843" x2="82953" y2="10843"/>
                        <a14:foregroundMark x1="43058" y1="23373" x2="43058" y2="23373"/>
                        <a14:foregroundMark x1="45518" y1="20964" x2="45518" y2="20964"/>
                        <a14:foregroundMark x1="43409" y1="20482" x2="43409" y2="20482"/>
                        <a14:foregroundMark x1="86819" y1="34699" x2="86819" y2="34699"/>
                        <a14:foregroundMark x1="48506" y1="18795" x2="48506" y2="18795"/>
                        <a14:foregroundMark x1="84007" y1="23373" x2="84007" y2="23373"/>
                        <a14:foregroundMark x1="84710" y1="24337" x2="84710" y2="24337"/>
                      </a14:backgroundRemoval>
                    </a14:imgEffect>
                  </a14:imgLayer>
                </a14:imgProps>
              </a:ext>
            </a:extLst>
          </a:blip>
          <a:srcRect l="37838" r="9149" b="57924"/>
          <a:stretch/>
        </p:blipFill>
        <p:spPr>
          <a:xfrm>
            <a:off x="6754278" y="3583074"/>
            <a:ext cx="3472605" cy="2010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0" b="98313" l="2109" r="67663">
                        <a14:foregroundMark x1="43058" y1="46506" x2="43058" y2="46506"/>
                        <a14:foregroundMark x1="62214" y1="58554" x2="62214" y2="58554"/>
                        <a14:foregroundMark x1="48330" y1="60482" x2="48330" y2="60482"/>
                      </a14:backgroundRemoval>
                    </a14:imgEffect>
                  </a14:imgLayer>
                </a14:imgProps>
              </a:ext>
            </a:extLst>
          </a:blip>
          <a:srcRect l="2351" t="11025" r="31241" b="6241"/>
          <a:stretch/>
        </p:blipFill>
        <p:spPr>
          <a:xfrm>
            <a:off x="4143759" y="3235144"/>
            <a:ext cx="3986961" cy="36228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315201" y="1657474"/>
            <a:ext cx="7063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Emlékszel Jézus születésének történetére?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427244" cy="140558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75994" y="3215879"/>
            <a:ext cx="4469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napkeleti 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bölcsek már </a:t>
            </a:r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születésekor </a:t>
            </a:r>
          </a:p>
          <a:p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zsidók királyaként tisztelték.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315201" y="2440770"/>
            <a:ext cx="432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 királyként születetett.</a:t>
            </a:r>
            <a:endParaRPr lang="hu-HU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2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557016" y="719642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Később azonban, Jézust leginkább csodás gyógyítónak, </a:t>
            </a:r>
          </a:p>
          <a:p>
            <a:pPr algn="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bölcs tanítónak vagy prófétának tartották az emberek.  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" b="99084" l="1883" r="98222">
                        <a14:foregroundMark x1="33368" y1="46870" x2="33368" y2="46870"/>
                        <a14:foregroundMark x1="22490" y1="30687" x2="22490" y2="30687"/>
                        <a14:foregroundMark x1="72594" y1="25802" x2="72594" y2="25802"/>
                        <a14:foregroundMark x1="71967" y1="9466" x2="71967" y2="9466"/>
                        <a14:foregroundMark x1="78138" y1="31450" x2="78138" y2="31450"/>
                        <a14:foregroundMark x1="82950" y1="32977" x2="82950" y2="32977"/>
                        <a14:foregroundMark x1="83264" y1="34962" x2="83264" y2="34962"/>
                        <a14:foregroundMark x1="77092" y1="35573" x2="77092" y2="35573"/>
                        <a14:foregroundMark x1="68724" y1="34962" x2="68724" y2="34962"/>
                        <a14:foregroundMark x1="66527" y1="36489" x2="66527" y2="36489"/>
                        <a14:foregroundMark x1="79079" y1="24427" x2="79079" y2="24427"/>
                        <a14:foregroundMark x1="57427" y1="64122" x2="57427" y2="64122"/>
                        <a14:foregroundMark x1="53661" y1="89924" x2="53661" y2="89924"/>
                        <a14:foregroundMark x1="71653" y1="14656" x2="71653" y2="14656"/>
                        <a14:foregroundMark x1="37866" y1="81985" x2="37866" y2="81985"/>
                        <a14:backgroundMark x1="39644" y1="83969" x2="39644" y2="83969"/>
                        <a14:backgroundMark x1="21234" y1="70534" x2="21234" y2="70534"/>
                      </a14:backgroundRemoval>
                    </a14:imgEffect>
                  </a14:imgLayer>
                </a14:imgProps>
              </a:ext>
            </a:extLst>
          </a:blip>
          <a:srcRect l="1759" r="14483" b="4200"/>
          <a:stretch/>
        </p:blipFill>
        <p:spPr>
          <a:xfrm>
            <a:off x="247701" y="2247841"/>
            <a:ext cx="4961891" cy="388835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598554" y="2472721"/>
            <a:ext cx="562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napkeleti bölcsek hódolata után csak egyetlen nap volt földi életében, </a:t>
            </a:r>
          </a:p>
          <a:p>
            <a:pPr algn="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amikor népe is királyként ünnepelte.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948474" y="4660447"/>
            <a:ext cx="8724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 Ennek a különös napnak, </a:t>
            </a:r>
          </a:p>
          <a:p>
            <a:pPr algn="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az </a:t>
            </a:r>
            <a:r>
              <a:rPr lang="hu-HU" sz="2400" dirty="0" smtClean="0">
                <a:solidFill>
                  <a:srgbClr val="574839"/>
                </a:solidFill>
              </a:rPr>
              <a:t>első virágvasárnapnak 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története sokat 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elmond arról, </a:t>
            </a:r>
            <a:endParaRPr lang="hu-H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milyen 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király is Ő, </a:t>
            </a:r>
            <a:endParaRPr lang="hu-H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milyen 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az Ő királysága.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0971" cy="11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00595" y="461555"/>
            <a:ext cx="10728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Jézus tehát királyként lépett be Jeruzsálembe. Szamárháton. </a:t>
            </a: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Ahogy a próféták előre megírták. </a:t>
            </a: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Királyként, de nem földi királyként. Hiszen nem lett belőle a zsidók uralkodója, </a:t>
            </a: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de még csak a templom főpapja sem. Hiába remélték ezt oly sokan.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90652" y="2379170"/>
            <a:ext cx="937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Sokkal nagyobb és hatalmasabb király, Isten országának a királya!</a:t>
            </a:r>
          </a:p>
          <a:p>
            <a:pPr algn="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Ahogy az angyal egykor anyjának megjövendölte: 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444420" y="3926087"/>
            <a:ext cx="55038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„Nagy lesz ő, és a Magasságos Fiának nevezik majd; az Úr Isten neki adja </a:t>
            </a:r>
            <a:r>
              <a:rPr lang="hu-HU" sz="2300" dirty="0" err="1" smtClean="0">
                <a:solidFill>
                  <a:schemeClr val="accent4">
                    <a:lumMod val="50000"/>
                  </a:schemeClr>
                </a:solidFill>
              </a:rPr>
              <a:t>atyjának</a:t>
            </a:r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, Dávidnak a trónját, </a:t>
            </a:r>
          </a:p>
          <a:p>
            <a:pPr algn="ctr"/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ő pedig uralkodik a Jákob házán örökké, és uralkodásának nem lesz vége.” </a:t>
            </a:r>
          </a:p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(Lukács evangéliuma 1,32)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60" b="100000" l="1082" r="99256">
                        <a14:foregroundMark x1="22245" y1="46628" x2="22245" y2="46628"/>
                        <a14:foregroundMark x1="21704" y1="44721" x2="21704" y2="44721"/>
                        <a14:foregroundMark x1="23665" y1="64076" x2="23665" y2="64076"/>
                        <a14:backgroundMark x1="5409" y1="98680" x2="5409" y2="98680"/>
                        <a14:backgroundMark x1="52874" y1="98680" x2="52874" y2="98680"/>
                        <a14:backgroundMark x1="91075" y1="62317" x2="91075" y2="62317"/>
                        <a14:backgroundMark x1="90534" y1="49120" x2="90534" y2="49120"/>
                        <a14:backgroundMark x1="91346" y1="44428" x2="91346" y2="44428"/>
                        <a14:backgroundMark x1="88100" y1="69648" x2="88100" y2="69648"/>
                        <a14:backgroundMark x1="91007" y1="51466" x2="91007" y2="51466"/>
                        <a14:backgroundMark x1="91548" y1="53666" x2="91548" y2="53666"/>
                        <a14:backgroundMark x1="88506" y1="45748" x2="88506" y2="45748"/>
                        <a14:backgroundMark x1="88506" y1="43255" x2="88506" y2="43255"/>
                        <a14:backgroundMark x1="88573" y1="48094" x2="88573" y2="48094"/>
                        <a14:backgroundMark x1="89114" y1="44428" x2="89114" y2="44428"/>
                        <a14:backgroundMark x1="88844" y1="52053" x2="88844" y2="52053"/>
                        <a14:backgroundMark x1="87830" y1="51466" x2="87830" y2="51466"/>
                        <a14:backgroundMark x1="87492" y1="48827" x2="87492" y2="48827"/>
                        <a14:backgroundMark x1="87694" y1="59971" x2="87694" y2="59971"/>
                        <a14:backgroundMark x1="86815" y1="65396" x2="86815" y2="65396"/>
                        <a14:backgroundMark x1="76268" y1="73314" x2="76268" y2="73314"/>
                        <a14:backgroundMark x1="79108" y1="65836" x2="79108" y2="65836"/>
                        <a14:backgroundMark x1="79378" y1="70528" x2="79378" y2="70528"/>
                        <a14:backgroundMark x1="78905" y1="64076" x2="78905" y2="64076"/>
                        <a14:backgroundMark x1="78837" y1="36364" x2="78837" y2="36364"/>
                        <a14:backgroundMark x1="79648" y1="35044" x2="79648" y2="35044"/>
                        <a14:backgroundMark x1="79648" y1="37977" x2="79648" y2="37977"/>
                        <a14:backgroundMark x1="79851" y1="44721" x2="79851" y2="44721"/>
                        <a14:backgroundMark x1="78161" y1="42229" x2="78161" y2="42229"/>
                        <a14:backgroundMark x1="77079" y1="43988" x2="77079" y2="43988"/>
                        <a14:backgroundMark x1="77282" y1="48094" x2="77282" y2="48094"/>
                        <a14:backgroundMark x1="77890" y1="56158" x2="77890" y2="56158"/>
                        <a14:backgroundMark x1="79378" y1="55425" x2="79378" y2="55425"/>
                        <a14:backgroundMark x1="79040" y1="58358" x2="79040" y2="58358"/>
                        <a14:backgroundMark x1="77350" y1="70235" x2="77350" y2="70235"/>
                      </a14:backgroundRemoval>
                    </a14:imgEffect>
                  </a14:imgLayer>
                </a14:imgProps>
              </a:ext>
            </a:extLst>
          </a:blip>
          <a:srcRect l="9580" r="19755"/>
          <a:stretch/>
        </p:blipFill>
        <p:spPr>
          <a:xfrm>
            <a:off x="1" y="2629989"/>
            <a:ext cx="6444419" cy="422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21227894">
            <a:off x="-625178" y="5478756"/>
            <a:ext cx="4874743" cy="172955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2209867" flipV="1">
            <a:off x="8139969" y="141592"/>
            <a:ext cx="4920558" cy="157292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9200489">
            <a:off x="-1033304" y="1584708"/>
            <a:ext cx="3799942" cy="172955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9328949">
            <a:off x="-1052766" y="3105469"/>
            <a:ext cx="3799942" cy="172955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9859982">
            <a:off x="-944539" y="4236376"/>
            <a:ext cx="3799942" cy="17295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0617201" flipV="1">
            <a:off x="5356787" y="5762147"/>
            <a:ext cx="3799942" cy="157292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2920726" flipV="1">
            <a:off x="9546630" y="1573242"/>
            <a:ext cx="3799942" cy="157292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3016366" flipV="1">
            <a:off x="9562367" y="3049655"/>
            <a:ext cx="3799942" cy="157292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2289320" flipV="1">
            <a:off x="9269493" y="4314693"/>
            <a:ext cx="3799942" cy="157292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1278122" flipV="1">
            <a:off x="7725858" y="5448900"/>
            <a:ext cx="5126334" cy="157292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20448121">
            <a:off x="-1023871" y="4739"/>
            <a:ext cx="4971072" cy="172955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457225">
            <a:off x="2849988" y="5763378"/>
            <a:ext cx="3799942" cy="1729555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5043910" y="408615"/>
            <a:ext cx="221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</a:rPr>
              <a:t>Tudod-e?</a:t>
            </a:r>
            <a:endParaRPr lang="hu-H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349468" y="1147056"/>
            <a:ext cx="7470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dirty="0" smtClean="0">
                <a:solidFill>
                  <a:schemeClr val="accent6">
                    <a:lumMod val="50000"/>
                  </a:schemeClr>
                </a:solidFill>
              </a:rPr>
              <a:t>Jézus bevonulására a keresztyének a húsvétot megelőző vasárnapon, virágvasárnapon emlékeznek.</a:t>
            </a:r>
            <a:endParaRPr lang="hu-HU" sz="23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349468" y="1988271"/>
            <a:ext cx="745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dirty="0" smtClean="0">
                <a:solidFill>
                  <a:schemeClr val="accent6">
                    <a:lumMod val="50000"/>
                  </a:schemeClr>
                </a:solidFill>
              </a:rPr>
              <a:t>Vannak országok, ahol „pálma-vasárnapnak” hívják.</a:t>
            </a:r>
            <a:endParaRPr lang="hu-HU" sz="23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482096" y="2607226"/>
            <a:ext cx="718751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dirty="0" smtClean="0">
                <a:solidFill>
                  <a:schemeClr val="accent6">
                    <a:lumMod val="50000"/>
                  </a:schemeClr>
                </a:solidFill>
              </a:rPr>
              <a:t>Akkoriban az volt a szokás, hogy a királyok útját ágakkal, gallyakkal, kendőkkel, ruhákkal terítették be. Így ünnepelte a jeruzsálemi sokaság Jézust is. </a:t>
            </a:r>
            <a:endParaRPr lang="hu-HU" sz="23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2641045" y="3845431"/>
            <a:ext cx="701857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dirty="0" smtClean="0">
                <a:solidFill>
                  <a:schemeClr val="accent6">
                    <a:lumMod val="50000"/>
                  </a:schemeClr>
                </a:solidFill>
              </a:rPr>
              <a:t>Pálmaágakat terítettek Jézus elé, miközben egy korabeli, eredetileg Istennek kijáró köszöntést kiáltottak: Hozsánna! Jelentése: Üdvözlet! Dicsőség!</a:t>
            </a:r>
            <a:endParaRPr lang="hu-HU" sz="23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3282796" y="5125579"/>
            <a:ext cx="558570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dirty="0" smtClean="0">
                <a:solidFill>
                  <a:schemeClr val="accent6">
                    <a:lumMod val="50000"/>
                  </a:schemeClr>
                </a:solidFill>
              </a:rPr>
              <a:t>Így fejezték ki, hogy királyként tisztelik Őt.</a:t>
            </a:r>
            <a:endParaRPr lang="hu-HU" sz="23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/>
          <p:cNvGrpSpPr/>
          <p:nvPr/>
        </p:nvGrpSpPr>
        <p:grpSpPr>
          <a:xfrm>
            <a:off x="6763824" y="2865121"/>
            <a:ext cx="4557319" cy="3971748"/>
            <a:chOff x="4960187" y="1767840"/>
            <a:chExt cx="8189756" cy="509016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5" b="100000" l="1505" r="100000">
                          <a14:foregroundMark x1="14236" y1="95345" x2="14236" y2="953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187" y="1767840"/>
              <a:ext cx="8189756" cy="509016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06" b="99592" l="0" r="100000">
                          <a14:foregroundMark x1="49091" y1="13878" x2="49091" y2="13878"/>
                          <a14:foregroundMark x1="31273" y1="32653" x2="31273" y2="32653"/>
                          <a14:foregroundMark x1="20727" y1="31429" x2="20727" y2="31429"/>
                          <a14:foregroundMark x1="5091" y1="28571" x2="5091" y2="28571"/>
                          <a14:foregroundMark x1="14182" y1="26939" x2="14182" y2="26939"/>
                          <a14:foregroundMark x1="12727" y1="23265" x2="12727" y2="23265"/>
                          <a14:foregroundMark x1="10545" y1="26939" x2="10545" y2="26939"/>
                          <a14:foregroundMark x1="28727" y1="20000" x2="28727" y2="20000"/>
                          <a14:foregroundMark x1="28000" y1="17143" x2="28000" y2="17143"/>
                          <a14:foregroundMark x1="20364" y1="17143" x2="20364" y2="17143"/>
                          <a14:foregroundMark x1="19273" y1="19592" x2="19273" y2="19592"/>
                          <a14:foregroundMark x1="14545" y1="21633" x2="14545" y2="21633"/>
                          <a14:foregroundMark x1="30182" y1="13469" x2="30182" y2="13469"/>
                          <a14:foregroundMark x1="36000" y1="9796" x2="36000" y2="9796"/>
                          <a14:foregroundMark x1="42182" y1="10204" x2="42182" y2="10204"/>
                          <a14:foregroundMark x1="40364" y1="7347" x2="40364" y2="7347"/>
                          <a14:foregroundMark x1="34545" y1="8163" x2="34545" y2="8163"/>
                          <a14:foregroundMark x1="33818" y1="11429" x2="33818" y2="11429"/>
                          <a14:foregroundMark x1="48000" y1="10204" x2="48000" y2="10204"/>
                          <a14:foregroundMark x1="55273" y1="8980" x2="55273" y2="8980"/>
                          <a14:foregroundMark x1="56727" y1="9796" x2="56727" y2="9796"/>
                          <a14:foregroundMark x1="51636" y1="8163" x2="51636" y2="8163"/>
                          <a14:foregroundMark x1="62182" y1="19592" x2="62182" y2="19592"/>
                          <a14:foregroundMark x1="64000" y1="11020" x2="64000" y2="11020"/>
                          <a14:foregroundMark x1="61818" y1="8571" x2="61818" y2="8571"/>
                          <a14:foregroundMark x1="69818" y1="8571" x2="69818" y2="8571"/>
                          <a14:foregroundMark x1="67273" y1="9796" x2="67273" y2="9796"/>
                          <a14:foregroundMark x1="74545" y1="15102" x2="74545" y2="15102"/>
                          <a14:foregroundMark x1="74545" y1="17959" x2="74545" y2="17959"/>
                          <a14:foregroundMark x1="76364" y1="12245" x2="76364" y2="12245"/>
                          <a14:foregroundMark x1="81818" y1="20000" x2="81818" y2="20000"/>
                          <a14:foregroundMark x1="88364" y1="19592" x2="88364" y2="19592"/>
                          <a14:foregroundMark x1="80364" y1="15102" x2="80364" y2="15102"/>
                          <a14:foregroundMark x1="24727" y1="95102" x2="24727" y2="95102"/>
                          <a14:foregroundMark x1="10545" y1="91429" x2="10545" y2="91429"/>
                          <a14:foregroundMark x1="14909" y1="92245" x2="14909" y2="92245"/>
                          <a14:foregroundMark x1="21818" y1="93878" x2="21818" y2="93878"/>
                          <a14:backgroundMark x1="98909" y1="30612" x2="98909" y2="30612"/>
                          <a14:backgroundMark x1="96727" y1="34286" x2="96727" y2="34286"/>
                          <a14:backgroundMark x1="97818" y1="45714" x2="97818" y2="45714"/>
                          <a14:backgroundMark x1="98182" y1="51429" x2="98182" y2="51429"/>
                          <a14:backgroundMark x1="98182" y1="55918" x2="98182" y2="55918"/>
                          <a14:backgroundMark x1="97091" y1="59592" x2="97091" y2="59592"/>
                          <a14:backgroundMark x1="98545" y1="64082" x2="98545" y2="64082"/>
                          <a14:backgroundMark x1="98182" y1="68571" x2="98182" y2="68571"/>
                          <a14:backgroundMark x1="98909" y1="71020" x2="98909" y2="71020"/>
                          <a14:backgroundMark x1="98909" y1="74694" x2="98909" y2="74694"/>
                          <a14:backgroundMark x1="98182" y1="79184" x2="98182" y2="79184"/>
                          <a14:backgroundMark x1="98182" y1="26531" x2="98182" y2="26531"/>
                          <a14:backgroundMark x1="94182" y1="82449" x2="94182" y2="82449"/>
                          <a14:backgroundMark x1="85091" y1="81224" x2="85091" y2="81224"/>
                          <a14:backgroundMark x1="98182" y1="84082" x2="98182" y2="84082"/>
                          <a14:backgroundMark x1="4727" y1="97551" x2="4727" y2="97551"/>
                          <a14:backgroundMark x1="1091" y1="70204" x2="1091" y2="70204"/>
                          <a14:backgroundMark x1="82182" y1="92653" x2="82182" y2="92653"/>
                          <a14:backgroundMark x1="73818" y1="93061" x2="73818" y2="93061"/>
                          <a14:backgroundMark x1="69091" y1="88163" x2="69091" y2="8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23"/>
            <a:stretch/>
          </p:blipFill>
          <p:spPr>
            <a:xfrm>
              <a:off x="7498080" y="5366584"/>
              <a:ext cx="2548890" cy="1491415"/>
            </a:xfrm>
            <a:prstGeom prst="rect">
              <a:avLst/>
            </a:prstGeom>
          </p:spPr>
        </p:pic>
      </p:grp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518563">
            <a:off x="2915614" y="5657880"/>
            <a:ext cx="2298450" cy="10461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21227894">
            <a:off x="3068167" y="4277679"/>
            <a:ext cx="2298450" cy="104614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21227894">
            <a:off x="3461274" y="3493330"/>
            <a:ext cx="2298450" cy="104614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53" b="97201" l="1782" r="100000">
                        <a14:foregroundMark x1="72717" y1="80301" x2="72717" y2="80301"/>
                        <a14:foregroundMark x1="71269" y1="81378" x2="71269" y2="81378"/>
                        <a14:foregroundMark x1="77394" y1="90958" x2="77394" y2="90958"/>
                        <a14:foregroundMark x1="4009" y1="69752" x2="4009" y2="69752"/>
                        <a14:foregroundMark x1="3452" y1="82992" x2="3452" y2="82992"/>
                        <a14:foregroundMark x1="16481" y1="36921" x2="16481" y2="36921"/>
                        <a14:foregroundMark x1="15256" y1="35522" x2="15256" y2="35522"/>
                        <a14:foregroundMark x1="12695" y1="28418" x2="12695" y2="28418"/>
                        <a14:foregroundMark x1="13474" y1="23358" x2="13474" y2="23358"/>
                        <a14:foregroundMark x1="13474" y1="20990" x2="13474" y2="20990"/>
                        <a14:foregroundMark x1="81403" y1="81701" x2="81403" y2="81701"/>
                        <a14:foregroundMark x1="80512" y1="65231" x2="80512" y2="65231"/>
                        <a14:foregroundMark x1="92094" y1="69752" x2="92094" y2="69752"/>
                        <a14:foregroundMark x1="60134" y1="80517" x2="60134" y2="80517"/>
                        <a14:foregroundMark x1="49777" y1="65985" x2="49777" y2="65985"/>
                        <a14:foregroundMark x1="54120" y1="68461" x2="54120" y2="68461"/>
                        <a14:foregroundMark x1="56793" y1="68676" x2="56793" y2="68676"/>
                        <a14:foregroundMark x1="49777" y1="68891" x2="49777" y2="68891"/>
                        <a14:backgroundMark x1="96548" y1="40258" x2="96548" y2="40258"/>
                        <a14:backgroundMark x1="95991" y1="46932" x2="95991" y2="46932"/>
                        <a14:backgroundMark x1="93430" y1="45533" x2="93430" y2="45533"/>
                        <a14:backgroundMark x1="95212" y1="52960" x2="95212" y2="52960"/>
                        <a14:backgroundMark x1="95991" y1="49085" x2="95991" y2="49085"/>
                        <a14:backgroundMark x1="90089" y1="31109" x2="90089" y2="31109"/>
                        <a14:backgroundMark x1="68040" y1="35522" x2="68040" y2="35522"/>
                        <a14:backgroundMark x1="69042" y1="35522" x2="69042" y2="35522"/>
                        <a14:backgroundMark x1="71604" y1="30786" x2="71604" y2="30786"/>
                        <a14:backgroundMark x1="52784" y1="33154" x2="52784" y2="33154"/>
                        <a14:backgroundMark x1="8686" y1="37998" x2="8686" y2="37998"/>
                        <a14:backgroundMark x1="5679" y1="36814" x2="5679" y2="36814"/>
                        <a14:backgroundMark x1="55122" y1="54360" x2="55122" y2="54360"/>
                        <a14:backgroundMark x1="66036" y1="68891" x2="66036" y2="68891"/>
                        <a14:backgroundMark x1="21492" y1="84069" x2="21492" y2="84069"/>
                        <a14:backgroundMark x1="6236" y1="82992" x2="6236" y2="82992"/>
                        <a14:backgroundMark x1="5122" y1="68568" x2="5122" y2="68568"/>
                        <a14:backgroundMark x1="47996" y1="77933" x2="47996" y2="77933"/>
                        <a14:backgroundMark x1="40535" y1="65554" x2="40535" y2="65554"/>
                        <a14:backgroundMark x1="83742" y1="46717" x2="83742" y2="46717"/>
                        <a14:backgroundMark x1="85635" y1="17115" x2="85635" y2="17115"/>
                        <a14:backgroundMark x1="84521" y1="59634" x2="84521" y2="59634"/>
                        <a14:backgroundMark x1="90757" y1="44779" x2="90757" y2="44779"/>
                        <a14:backgroundMark x1="87416" y1="38321" x2="87416" y2="38321"/>
                        <a14:backgroundMark x1="73831" y1="53714" x2="73831" y2="53714"/>
                        <a14:backgroundMark x1="68263" y1="29064" x2="68263" y2="29064"/>
                        <a14:backgroundMark x1="64588" y1="30678" x2="64588" y2="30678"/>
                        <a14:backgroundMark x1="66704" y1="30032" x2="66704" y2="30032"/>
                        <a14:backgroundMark x1="67372" y1="33907" x2="67372" y2="33907"/>
                        <a14:backgroundMark x1="65590" y1="34984" x2="65590" y2="34984"/>
                        <a14:backgroundMark x1="77506" y1="60603" x2="77506" y2="60603"/>
                        <a14:backgroundMark x1="68263" y1="58235" x2="68263" y2="58235"/>
                        <a14:backgroundMark x1="68931" y1="57158" x2="68931" y2="57158"/>
                        <a14:backgroundMark x1="73719" y1="59096" x2="73719" y2="59096"/>
                        <a14:backgroundMark x1="67372" y1="60818" x2="67372" y2="60818"/>
                        <a14:backgroundMark x1="46214" y1="70075" x2="46214" y2="70075"/>
                        <a14:backgroundMark x1="87528" y1="75565" x2="87528" y2="75565"/>
                        <a14:backgroundMark x1="79287" y1="88698" x2="79287" y2="88698"/>
                        <a14:backgroundMark x1="75947" y1="93757" x2="75947" y2="93757"/>
                        <a14:backgroundMark x1="68263" y1="78041" x2="68263" y2="78041"/>
                        <a14:backgroundMark x1="70935" y1="78471" x2="70935" y2="78471"/>
                        <a14:backgroundMark x1="69265" y1="82347" x2="69265" y2="82347"/>
                        <a14:backgroundMark x1="74165" y1="80517" x2="74165" y2="80517"/>
                        <a14:backgroundMark x1="72606" y1="64909" x2="72606" y2="64909"/>
                        <a14:backgroundMark x1="53563" y1="43918" x2="53563" y2="43918"/>
                        <a14:backgroundMark x1="47216" y1="65770" x2="47216" y2="65770"/>
                        <a14:backgroundMark x1="48218" y1="66093" x2="48218" y2="66093"/>
                        <a14:backgroundMark x1="47439" y1="64801" x2="47439" y2="64801"/>
                        <a14:backgroundMark x1="48107" y1="67600" x2="48107" y2="67600"/>
                        <a14:backgroundMark x1="61804" y1="80086" x2="61804" y2="80086"/>
                      </a14:backgroundRemoval>
                    </a14:imgEffect>
                  </a14:imgLayer>
                </a14:imgProps>
              </a:ext>
            </a:extLst>
          </a:blip>
          <a:srcRect l="3168" t="936" r="24488" b="6545"/>
          <a:stretch/>
        </p:blipFill>
        <p:spPr>
          <a:xfrm>
            <a:off x="1" y="1476408"/>
            <a:ext cx="4080830" cy="53990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899926">
            <a:off x="3992497" y="5267153"/>
            <a:ext cx="2298450" cy="104614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21227894">
            <a:off x="3854380" y="4650466"/>
            <a:ext cx="2298450" cy="104614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74" l="0" r="99283">
                        <a14:foregroundMark x1="16010" y1="97447" x2="16010" y2="97447"/>
                        <a14:foregroundMark x1="55795" y1="60213" x2="55795" y2="60213"/>
                        <a14:foregroundMark x1="56870" y1="56596" x2="56870" y2="56596"/>
                        <a14:foregroundMark x1="57826" y1="58511" x2="57826" y2="58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859" y="3391544"/>
            <a:ext cx="5950822" cy="3479239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018385" y="465562"/>
            <a:ext cx="8004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74839"/>
                </a:solidFill>
              </a:rPr>
              <a:t>Jézust életének elején és vége felé is királyként tisztelték, bár szegénységben és szolgaként jött közénk.</a:t>
            </a:r>
            <a:endParaRPr lang="hu-HU" sz="2400" dirty="0">
              <a:solidFill>
                <a:srgbClr val="574839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018385" y="1674427"/>
            <a:ext cx="7077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A következő feladatban keresd meg a két történet közötti hasonlóságokat!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hlinkClick r:id="rId12"/>
              </a:rPr>
              <a:t>Kattints ide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0"/>
            <a:ext cx="1536192" cy="15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5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2249709">
            <a:off x="-307094" y="4993515"/>
            <a:ext cx="4874743" cy="172955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12209867" flipV="1">
            <a:off x="7672656" y="170198"/>
            <a:ext cx="4920558" cy="157292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20298673" flipV="1">
            <a:off x="7377601" y="5180461"/>
            <a:ext cx="5126334" cy="157292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100000" l="3226" r="97742"/>
                    </a14:imgEffect>
                    <a14:imgEffect>
                      <a14:colorTemperature colorTemp="6942"/>
                    </a14:imgEffect>
                  </a14:imgLayer>
                </a14:imgProps>
              </a:ext>
            </a:extLst>
          </a:blip>
          <a:srcRect l="2320" t="9884" r="3794"/>
          <a:stretch/>
        </p:blipFill>
        <p:spPr>
          <a:xfrm rot="20448121">
            <a:off x="-211824" y="23704"/>
            <a:ext cx="4971072" cy="1729555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1388822" y="2417751"/>
            <a:ext cx="9690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chemeClr val="accent4">
                    <a:lumMod val="75000"/>
                  </a:schemeClr>
                </a:solidFill>
              </a:rPr>
              <a:t>Jézus királyként is népét szolgálta.</a:t>
            </a:r>
            <a:endParaRPr lang="hu-HU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211077" y="4071622"/>
            <a:ext cx="5554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hu-HU" sz="3200" dirty="0" smtClean="0">
                <a:solidFill>
                  <a:schemeClr val="accent4">
                    <a:lumMod val="75000"/>
                  </a:schemeClr>
                </a:solidFill>
              </a:rPr>
              <a:t> következő Igék alapján, figyeld meg, hogyan!</a:t>
            </a:r>
            <a:endParaRPr lang="hu-H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851</Words>
  <Application>Microsoft Office PowerPoint</Application>
  <PresentationFormat>Szélesvásznú</PresentationFormat>
  <Paragraphs>154</Paragraphs>
  <Slides>22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Times New Roman</vt:lpstr>
      <vt:lpstr>Wingdings 3</vt:lpstr>
      <vt:lpstr>1_Office-téma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Majorné Tári Edit</dc:creator>
  <cp:lastModifiedBy>RPI</cp:lastModifiedBy>
  <cp:revision>91</cp:revision>
  <dcterms:created xsi:type="dcterms:W3CDTF">2021-02-01T10:28:38Z</dcterms:created>
  <dcterms:modified xsi:type="dcterms:W3CDTF">2021-10-05T10:13:15Z</dcterms:modified>
</cp:coreProperties>
</file>